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56" r:id="rId2"/>
    <p:sldId id="257" r:id="rId3"/>
    <p:sldId id="258" r:id="rId4"/>
    <p:sldId id="270" r:id="rId5"/>
    <p:sldId id="272" r:id="rId6"/>
    <p:sldId id="271" r:id="rId7"/>
    <p:sldId id="273" r:id="rId8"/>
    <p:sldId id="269" r:id="rId9"/>
    <p:sldId id="264" r:id="rId10"/>
    <p:sldId id="265" r:id="rId11"/>
    <p:sldId id="266" r:id="rId12"/>
    <p:sldId id="267" r:id="rId13"/>
    <p:sldId id="268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44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587045-0A13-2EEC-632A-D2BEB6923F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AB573-2A7C-6BF2-1DB0-B6A17D9397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08B61-C7DA-4933-8B98-31D7F894F635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AB5AC-B17F-FCF8-C092-EA8003CED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343EB-9DD7-E202-8AED-CCEDA392AC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98523-077C-4172-B9E2-33DF9A222C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92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03AA-07D2-D22C-A18D-BBB63873C5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2B857-7BB8-4A6F-B3E5-766E52729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4A54F-B143-A50C-9FEF-33CA1579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74A24-0E1E-4493-9900-746AD02EA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1527C-9B89-BE63-5292-00194BB5D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8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9150C-282F-0623-1D71-8D72855A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65E85-7CEE-A8A4-2233-3DB4F98E8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C90DA-A41F-2492-00EE-50578E9F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F1066-9775-0207-A5F5-583ED99D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E6B60-ABDE-AA79-7121-4F5445DC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46EE3-0650-A91E-CB5F-BD9FB46EA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3E7C6-1B76-875F-FE68-38A9FA140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8D0F-74EB-DFF0-9394-1085D95E3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0A190-839A-1F69-3733-36674AAD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216F0-0E0B-8227-97C3-9B3DA27F2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14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283F-1599-D04A-321B-14519C8B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45D6-0E1D-B64F-659D-F4ABB0FA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64A0D-101F-0CED-258F-9F4C9E1E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119C2-D757-7C96-1F8B-3F8787C6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FAE43-6796-228E-D2DF-58A40363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1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E851-A8BC-101A-89B0-79909AFE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D23D8-E21F-E7FE-F925-FDA52CF94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B786-4CFC-A3FF-FC91-6C00DAF05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3C985-3FC4-B5A4-41D4-CE04C185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77F00-3D77-8D74-1DB5-4CE4958E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0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DAF9-D7F0-B71B-F250-453B7DB8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75B03-5798-FB25-FB00-D8103229A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B43A6-7583-65E3-1317-C62E32E5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4F8FE-8D40-8A47-3C30-FB87A4A4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3EE8F-9C1C-C4B8-2CFF-6329E918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A7EBD-CD9B-5C5F-E359-73D70E2C6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86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C603-8612-A1DC-E3A5-A71B54A7F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9B714-E339-6B33-D127-14F4E1F16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257F0-3558-86BC-B89D-53DA70872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02611-9126-F183-23B0-3768F1FC67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9DBAE-9138-59E6-B861-32CE14EA4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C6D4DD-EA5B-A943-E721-6960EBA0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0385C0-AEEF-5568-B6C7-0B3056A5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D4E45-48EB-3DE6-9B7E-EFA2A1AF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696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D1705-AC0D-CC03-1F61-18BF8AF6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A390A5-A681-6DA9-65E4-B29C4A72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98449-D9D4-CD51-5EB5-6ADB4337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E77A2-5500-EABE-F11F-3BE2078C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9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C396EA-7216-618A-B3D9-BC028C24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B518A-C206-FB34-957B-F64E73AD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6BC43-0A4B-78C1-5B58-85D9DF71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57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DC8D-E489-A146-41DA-07729726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77F4-8EFF-0883-4BEE-89BCD398A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7BE7F-C94F-565F-CBE1-1BD5A8E33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2282D-A9A3-3332-0944-BCA143C13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5B9B5-1F05-A039-BA81-C65E61CB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EF698-325E-5DCB-8587-BBBE9940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92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17C1-956F-AF51-2B5F-4A87B6A7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211FE6-65BE-C056-2148-C38A03B6DB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7156A-097F-65AC-0E80-8B12BCA32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9658AF-5B24-E74A-1DA3-956A994F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2185A-8281-846D-D417-E915FE2F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8DF82-F72A-49D8-88E7-52336F17A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1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2F292-A7D6-B9F2-9C43-76C55ADF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E681A-F3F3-D0B5-8A4D-B95D2B8FE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BB236-412E-656B-2D20-794CA35374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7DC14D-B75E-4F2A-B643-126A5D36C85B}" type="datetimeFigureOut">
              <a:rPr lang="en-GB" smtClean="0"/>
              <a:t>05/09/2025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45EE1-4F38-F4FD-04B1-ABEE4E7E1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63697-CFCB-9DE1-191B-9879ACFD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9A4AF9-4157-403D-807F-39247A8D63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4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5DF6-551C-435D-07FE-7A5CEA2B6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454" y="521999"/>
            <a:ext cx="10557164" cy="2387600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 Nova Light" panose="020B0304020202020204" pitchFamily="34" charset="0"/>
                <a:cs typeface="Arial" panose="020B0604020202020204" pitchFamily="34" charset="0"/>
              </a:rPr>
              <a:t>Quantum Resources in Two-Level Systems Coupled to Harmonic Oscillators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7C874-6E16-AD79-2454-259B7C4C24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454" y="5172362"/>
            <a:ext cx="10557164" cy="572655"/>
          </a:xfrm>
        </p:spPr>
        <p:txBody>
          <a:bodyPr/>
          <a:lstStyle/>
          <a:p>
            <a:pPr algn="l"/>
            <a:r>
              <a:rPr lang="en-GB" b="1" dirty="0"/>
              <a:t>Rowan Adeya </a:t>
            </a:r>
          </a:p>
          <a:p>
            <a:pPr algn="l"/>
            <a:endParaRPr lang="en-GB" sz="1400" i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E3EF5F-BFBB-5B87-57BF-EAFED17D4CB5}"/>
              </a:ext>
            </a:extLst>
          </p:cNvPr>
          <p:cNvSpPr txBox="1">
            <a:spLocks/>
          </p:cNvSpPr>
          <p:nvPr/>
        </p:nvSpPr>
        <p:spPr>
          <a:xfrm>
            <a:off x="877454" y="5745017"/>
            <a:ext cx="10557164" cy="57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/>
              <a:t>Supervisor: </a:t>
            </a:r>
            <a:r>
              <a:rPr lang="en-GB" sz="2000" i="1" dirty="0"/>
              <a:t>Prof. Alexandra Olaya-Castro</a:t>
            </a:r>
          </a:p>
          <a:p>
            <a:pPr algn="l"/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570624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A775C-139D-A97B-0163-89392A8F1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951C-AE0E-A091-8CB0-3E3DF6AF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JCM: Open Evolution (Spontaneous Emission Only)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66DF0-7B80-5ACA-DD04-970DE0F417A9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5EF414-DA3B-056B-739A-176F0E042DB8}"/>
              </a:ext>
            </a:extLst>
          </p:cNvPr>
          <p:cNvSpPr/>
          <p:nvPr/>
        </p:nvSpPr>
        <p:spPr>
          <a:xfrm>
            <a:off x="5523345" y="49045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330B9E7B-5671-8741-0D1A-4658A4F5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79" y="1443374"/>
            <a:ext cx="3386904" cy="2527822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F73723A6-EF5E-EFCE-48AC-E53988FB2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879" y="4150715"/>
            <a:ext cx="3386904" cy="2527822"/>
          </a:xfrm>
          <a:prstGeom prst="rect">
            <a:avLst/>
          </a:prstGeom>
        </p:spPr>
      </p:pic>
      <p:pic>
        <p:nvPicPr>
          <p:cNvPr id="15" name="Picture 14" descr="A graph of a function&#10;&#10;AI-generated content may be incorrect.">
            <a:extLst>
              <a:ext uri="{FF2B5EF4-FFF2-40B4-BE49-F238E27FC236}">
                <a16:creationId xmlns:a16="http://schemas.microsoft.com/office/drawing/2014/main" id="{B5983E48-8AE4-52D2-1DF7-C8B289621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593" y="1443374"/>
            <a:ext cx="3386904" cy="2527822"/>
          </a:xfrm>
          <a:prstGeom prst="rect">
            <a:avLst/>
          </a:prstGeom>
        </p:spPr>
      </p:pic>
      <p:pic>
        <p:nvPicPr>
          <p:cNvPr id="18" name="Picture 17" descr="A graph of a function&#10;&#10;AI-generated content may be incorrect.">
            <a:extLst>
              <a:ext uri="{FF2B5EF4-FFF2-40B4-BE49-F238E27FC236}">
                <a16:creationId xmlns:a16="http://schemas.microsoft.com/office/drawing/2014/main" id="{52B7A490-8C21-AC4E-98D7-3D08D0175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88" y="4121196"/>
            <a:ext cx="3386904" cy="2527822"/>
          </a:xfrm>
          <a:prstGeom prst="rect">
            <a:avLst/>
          </a:prstGeom>
        </p:spPr>
      </p:pic>
      <p:pic>
        <p:nvPicPr>
          <p:cNvPr id="20" name="Picture 19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DF5CDE2E-B8C8-F6FC-1800-5FF1846C8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55" y="4121196"/>
            <a:ext cx="3386904" cy="2527822"/>
          </a:xfrm>
          <a:prstGeom prst="rect">
            <a:avLst/>
          </a:prstGeom>
        </p:spPr>
      </p:pic>
      <p:pic>
        <p:nvPicPr>
          <p:cNvPr id="22" name="Picture 21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3B46B59-CAA3-7D18-C4FE-EDE4158E3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55" y="1443374"/>
            <a:ext cx="3386904" cy="25278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1E1AC5E-5017-66F5-695F-AC6A73B43019}"/>
              </a:ext>
            </a:extLst>
          </p:cNvPr>
          <p:cNvSpPr/>
          <p:nvPr/>
        </p:nvSpPr>
        <p:spPr>
          <a:xfrm>
            <a:off x="5323114" y="1482559"/>
            <a:ext cx="249335" cy="1241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C44DFE-AAC3-C4D0-4CFF-56FCD78C92FD}"/>
              </a:ext>
            </a:extLst>
          </p:cNvPr>
          <p:cNvSpPr txBox="1"/>
          <p:nvPr/>
        </p:nvSpPr>
        <p:spPr>
          <a:xfrm>
            <a:off x="160217" y="1443374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1: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9F7D4AB-968A-3B8D-3BFC-A529468BB730}"/>
              </a:ext>
            </a:extLst>
          </p:cNvPr>
          <p:cNvCxnSpPr/>
          <p:nvPr/>
        </p:nvCxnSpPr>
        <p:spPr>
          <a:xfrm>
            <a:off x="431966" y="3971196"/>
            <a:ext cx="11599817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  <a:alpha val="2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BC1D71-ACD3-4E19-7E9D-42A3324FD39E}"/>
              </a:ext>
            </a:extLst>
          </p:cNvPr>
          <p:cNvSpPr txBox="1"/>
          <p:nvPr/>
        </p:nvSpPr>
        <p:spPr>
          <a:xfrm>
            <a:off x="160217" y="4118319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2: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6AD865-32DA-6886-D398-7D7BB57BFB5C}"/>
              </a:ext>
            </a:extLst>
          </p:cNvPr>
          <p:cNvSpPr/>
          <p:nvPr/>
        </p:nvSpPr>
        <p:spPr>
          <a:xfrm>
            <a:off x="8715399" y="1546854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F765D-AD93-FC26-3B4E-06BDF438C970}"/>
              </a:ext>
            </a:extLst>
          </p:cNvPr>
          <p:cNvSpPr/>
          <p:nvPr/>
        </p:nvSpPr>
        <p:spPr>
          <a:xfrm>
            <a:off x="8715399" y="4372741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237AA-306B-143F-2603-F0445851DE27}"/>
              </a:ext>
            </a:extLst>
          </p:cNvPr>
          <p:cNvSpPr/>
          <p:nvPr/>
        </p:nvSpPr>
        <p:spPr>
          <a:xfrm>
            <a:off x="5274010" y="4219302"/>
            <a:ext cx="298439" cy="16536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0BE67E-4A28-B7CA-F1CA-39B7EC612B21}"/>
              </a:ext>
            </a:extLst>
          </p:cNvPr>
          <p:cNvCxnSpPr/>
          <p:nvPr/>
        </p:nvCxnSpPr>
        <p:spPr>
          <a:xfrm>
            <a:off x="7400109" y="3553097"/>
            <a:ext cx="0" cy="91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9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8" grpId="0" animBg="1"/>
      <p:bldP spid="3" grpId="0" animBg="1"/>
      <p:bldP spid="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2B4F-5A92-782D-E01E-BEFB8223C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47FA9-E7E5-1B99-4B4D-CBA39EE5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EVM: Closed 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6287CE-A69C-9466-3CA7-F28723395935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CBCEA-5B60-6EDB-8644-55B9EAA0A312}"/>
              </a:ext>
            </a:extLst>
          </p:cNvPr>
          <p:cNvSpPr/>
          <p:nvPr/>
        </p:nvSpPr>
        <p:spPr>
          <a:xfrm>
            <a:off x="5523345" y="49045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a waveform&#10;&#10;AI-generated content may be incorrect.">
            <a:extLst>
              <a:ext uri="{FF2B5EF4-FFF2-40B4-BE49-F238E27FC236}">
                <a16:creationId xmlns:a16="http://schemas.microsoft.com/office/drawing/2014/main" id="{1A7003F2-481C-085C-681A-0B6A685A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72" y="4160012"/>
            <a:ext cx="3339987" cy="2488184"/>
          </a:xfrm>
          <a:prstGeom prst="rect">
            <a:avLst/>
          </a:prstGeom>
        </p:spPr>
      </p:pic>
      <p:pic>
        <p:nvPicPr>
          <p:cNvPr id="7" name="Picture 6" descr="A diagram of a waveform&#10;&#10;AI-generated content may be incorrect.">
            <a:extLst>
              <a:ext uri="{FF2B5EF4-FFF2-40B4-BE49-F238E27FC236}">
                <a16:creationId xmlns:a16="http://schemas.microsoft.com/office/drawing/2014/main" id="{4DC6687A-3E98-09B2-0B25-778A3C9A7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072" y="1521951"/>
            <a:ext cx="3339986" cy="2487299"/>
          </a:xfrm>
          <a:prstGeom prst="rect">
            <a:avLst/>
          </a:prstGeom>
        </p:spPr>
      </p:pic>
      <p:pic>
        <p:nvPicPr>
          <p:cNvPr id="9" name="Picture 8" descr="A graph of a function&#10;&#10;AI-generated content may be incorrect.">
            <a:extLst>
              <a:ext uri="{FF2B5EF4-FFF2-40B4-BE49-F238E27FC236}">
                <a16:creationId xmlns:a16="http://schemas.microsoft.com/office/drawing/2014/main" id="{9E33489D-DE11-5D25-8CB2-EA0585796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39" y="4160012"/>
            <a:ext cx="3339987" cy="2488184"/>
          </a:xfrm>
          <a:prstGeom prst="rect">
            <a:avLst/>
          </a:prstGeom>
        </p:spPr>
      </p:pic>
      <p:pic>
        <p:nvPicPr>
          <p:cNvPr id="11" name="Picture 10" descr="A graph of a wave&#10;&#10;AI-generated content may be incorrect.">
            <a:extLst>
              <a:ext uri="{FF2B5EF4-FFF2-40B4-BE49-F238E27FC236}">
                <a16:creationId xmlns:a16="http://schemas.microsoft.com/office/drawing/2014/main" id="{642A36F6-E97B-F948-3C16-9352D42A7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39" y="1521951"/>
            <a:ext cx="3339987" cy="2488184"/>
          </a:xfrm>
          <a:prstGeom prst="rect">
            <a:avLst/>
          </a:prstGeom>
        </p:spPr>
      </p:pic>
      <p:pic>
        <p:nvPicPr>
          <p:cNvPr id="13" name="Picture 12" descr="A graph of a wave&#10;&#10;AI-generated content may be incorrect.">
            <a:extLst>
              <a:ext uri="{FF2B5EF4-FFF2-40B4-BE49-F238E27FC236}">
                <a16:creationId xmlns:a16="http://schemas.microsoft.com/office/drawing/2014/main" id="{7D65887C-BE6D-F659-8A6B-BEF884579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42" y="1521951"/>
            <a:ext cx="3339987" cy="2488184"/>
          </a:xfrm>
          <a:prstGeom prst="rect">
            <a:avLst/>
          </a:prstGeom>
        </p:spPr>
      </p:pic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C29C03B1-1792-1A77-3B82-A15A54ED49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49" y="4160012"/>
            <a:ext cx="3339987" cy="24881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42D463-6CBC-C672-8EBB-04CC4D9FBE47}"/>
              </a:ext>
            </a:extLst>
          </p:cNvPr>
          <p:cNvSpPr txBox="1"/>
          <p:nvPr/>
        </p:nvSpPr>
        <p:spPr>
          <a:xfrm>
            <a:off x="109053" y="1521951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1: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23D96-2FDA-1668-D1B9-2717484C5C4E}"/>
              </a:ext>
            </a:extLst>
          </p:cNvPr>
          <p:cNvSpPr txBox="1"/>
          <p:nvPr/>
        </p:nvSpPr>
        <p:spPr>
          <a:xfrm>
            <a:off x="109053" y="4160012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2: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E91F98-A4C7-5035-8706-B5BC64E78EB0}"/>
              </a:ext>
            </a:extLst>
          </p:cNvPr>
          <p:cNvCxnSpPr>
            <a:cxnSpLocks/>
          </p:cNvCxnSpPr>
          <p:nvPr/>
        </p:nvCxnSpPr>
        <p:spPr>
          <a:xfrm>
            <a:off x="485057" y="4009250"/>
            <a:ext cx="11238857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  <a:alpha val="2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A2C7D61-06AD-CE37-B7DF-3001ABA8E21B}"/>
              </a:ext>
            </a:extLst>
          </p:cNvPr>
          <p:cNvSpPr/>
          <p:nvPr/>
        </p:nvSpPr>
        <p:spPr>
          <a:xfrm>
            <a:off x="8506393" y="1521067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E3867-D9AD-CB34-7D3D-8DE21148C83C}"/>
              </a:ext>
            </a:extLst>
          </p:cNvPr>
          <p:cNvSpPr/>
          <p:nvPr/>
        </p:nvSpPr>
        <p:spPr>
          <a:xfrm>
            <a:off x="5014154" y="1544245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E60302-1E92-C49D-D8D6-7094908BC9C4}"/>
              </a:ext>
            </a:extLst>
          </p:cNvPr>
          <p:cNvSpPr/>
          <p:nvPr/>
        </p:nvSpPr>
        <p:spPr>
          <a:xfrm>
            <a:off x="5014154" y="4448158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27CB4-0B8F-C25F-E4C3-73878CEE0F0C}"/>
              </a:ext>
            </a:extLst>
          </p:cNvPr>
          <p:cNvSpPr/>
          <p:nvPr/>
        </p:nvSpPr>
        <p:spPr>
          <a:xfrm>
            <a:off x="8506393" y="4182306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86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6" grpId="0" animBg="1"/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6DD9-A9A5-ACCE-099A-24804F42C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FEDE-02B6-2CD5-9B55-DECD78DAB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EVM: Open 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82BD42-05A6-B16E-9BDC-6544DBB72FED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631AF2-B019-2ACC-4BD1-4CB19F8BE37F}"/>
              </a:ext>
            </a:extLst>
          </p:cNvPr>
          <p:cNvSpPr/>
          <p:nvPr/>
        </p:nvSpPr>
        <p:spPr>
          <a:xfrm>
            <a:off x="5497945" y="49426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a line&#10;&#10;AI-generated content may be incorrect.">
            <a:extLst>
              <a:ext uri="{FF2B5EF4-FFF2-40B4-BE49-F238E27FC236}">
                <a16:creationId xmlns:a16="http://schemas.microsoft.com/office/drawing/2014/main" id="{B0842CC6-AE80-4CF5-035E-01E87D5C5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25" y="1352823"/>
            <a:ext cx="3527420" cy="2627816"/>
          </a:xfrm>
          <a:prstGeom prst="rect">
            <a:avLst/>
          </a:prstGeom>
        </p:spPr>
      </p:pic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7B97536C-F6F9-4FD9-2548-9E7E3B841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26" y="4119138"/>
            <a:ext cx="3578217" cy="2665658"/>
          </a:xfrm>
          <a:prstGeom prst="rect">
            <a:avLst/>
          </a:prstGeom>
        </p:spPr>
      </p:pic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CE95163B-84E5-2C03-5A0D-5F4571174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32" y="1364325"/>
            <a:ext cx="3527418" cy="2627814"/>
          </a:xfrm>
          <a:prstGeom prst="rect">
            <a:avLst/>
          </a:prstGeom>
        </p:spPr>
      </p:pic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B317CE8-633F-545E-F9EC-E1201E753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32" y="4156981"/>
            <a:ext cx="3527420" cy="26278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FE6020-E17F-2008-716C-B60F3055D586}"/>
              </a:ext>
            </a:extLst>
          </p:cNvPr>
          <p:cNvSpPr txBox="1"/>
          <p:nvPr/>
        </p:nvSpPr>
        <p:spPr>
          <a:xfrm>
            <a:off x="229703" y="1326481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E7335-9796-6D8B-B57B-F0A06CB692C2}"/>
              </a:ext>
            </a:extLst>
          </p:cNvPr>
          <p:cNvSpPr txBox="1"/>
          <p:nvPr/>
        </p:nvSpPr>
        <p:spPr>
          <a:xfrm>
            <a:off x="229703" y="4119139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2: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4B1CCF-21BF-70F3-6B3F-C6DBF6BF1264}"/>
              </a:ext>
            </a:extLst>
          </p:cNvPr>
          <p:cNvCxnSpPr>
            <a:cxnSpLocks/>
          </p:cNvCxnSpPr>
          <p:nvPr/>
        </p:nvCxnSpPr>
        <p:spPr>
          <a:xfrm>
            <a:off x="229703" y="3969139"/>
            <a:ext cx="10165247" cy="2300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  <a:alpha val="2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0C4117-54C7-C43D-E831-B4D3E822285C}"/>
              </a:ext>
            </a:extLst>
          </p:cNvPr>
          <p:cNvCxnSpPr>
            <a:cxnSpLocks/>
          </p:cNvCxnSpPr>
          <p:nvPr/>
        </p:nvCxnSpPr>
        <p:spPr>
          <a:xfrm>
            <a:off x="2311400" y="3587750"/>
            <a:ext cx="3186545" cy="0"/>
          </a:xfrm>
          <a:prstGeom prst="line">
            <a:avLst/>
          </a:prstGeom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800444-DB7D-0412-1119-303B3B9764C5}"/>
              </a:ext>
            </a:extLst>
          </p:cNvPr>
          <p:cNvCxnSpPr>
            <a:cxnSpLocks/>
          </p:cNvCxnSpPr>
          <p:nvPr/>
        </p:nvCxnSpPr>
        <p:spPr>
          <a:xfrm>
            <a:off x="7208405" y="3594376"/>
            <a:ext cx="3186545" cy="0"/>
          </a:xfrm>
          <a:prstGeom prst="line">
            <a:avLst/>
          </a:prstGeom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39AD5B-F088-20CA-7EC6-08C9E48EF972}"/>
              </a:ext>
            </a:extLst>
          </p:cNvPr>
          <p:cNvCxnSpPr>
            <a:cxnSpLocks/>
          </p:cNvCxnSpPr>
          <p:nvPr/>
        </p:nvCxnSpPr>
        <p:spPr>
          <a:xfrm>
            <a:off x="2289933" y="6380319"/>
            <a:ext cx="3186545" cy="0"/>
          </a:xfrm>
          <a:prstGeom prst="line">
            <a:avLst/>
          </a:prstGeom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2C6C46-F707-A4D0-3EBD-638789082321}"/>
              </a:ext>
            </a:extLst>
          </p:cNvPr>
          <p:cNvCxnSpPr>
            <a:cxnSpLocks/>
          </p:cNvCxnSpPr>
          <p:nvPr/>
        </p:nvCxnSpPr>
        <p:spPr>
          <a:xfrm>
            <a:off x="7208405" y="6386945"/>
            <a:ext cx="3186545" cy="0"/>
          </a:xfrm>
          <a:prstGeom prst="line">
            <a:avLst/>
          </a:prstGeom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B1D76B-9EE9-ABFF-5282-2006F76BC199}"/>
              </a:ext>
            </a:extLst>
          </p:cNvPr>
          <p:cNvCxnSpPr>
            <a:cxnSpLocks/>
          </p:cNvCxnSpPr>
          <p:nvPr/>
        </p:nvCxnSpPr>
        <p:spPr>
          <a:xfrm>
            <a:off x="5309802" y="3542029"/>
            <a:ext cx="37907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D359689-7DED-A381-D274-C0E7A5CF736F}"/>
              </a:ext>
            </a:extLst>
          </p:cNvPr>
          <p:cNvSpPr txBox="1"/>
          <p:nvPr/>
        </p:nvSpPr>
        <p:spPr>
          <a:xfrm>
            <a:off x="5632597" y="3321363"/>
            <a:ext cx="13801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Residual entanglement and coherence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171FDE-AB11-1BE7-8D8A-553E2C14ACE9}"/>
              </a:ext>
            </a:extLst>
          </p:cNvPr>
          <p:cNvCxnSpPr>
            <a:cxnSpLocks/>
          </p:cNvCxnSpPr>
          <p:nvPr/>
        </p:nvCxnSpPr>
        <p:spPr>
          <a:xfrm flipH="1">
            <a:off x="6779623" y="3557087"/>
            <a:ext cx="141078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1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53A6-A6D6-08F9-2C8E-E5D94618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62CC-72C7-2E1C-824A-CF0981D9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Conclusion and Outlook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FC0FB-C2E3-7D0E-F387-5ABAE9730D38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EC0312-06C2-C518-FD9D-6B7DCBC6997A}"/>
              </a:ext>
            </a:extLst>
          </p:cNvPr>
          <p:cNvSpPr/>
          <p:nvPr/>
        </p:nvSpPr>
        <p:spPr>
          <a:xfrm>
            <a:off x="5523345" y="49045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C2CE7-88B5-5207-4FBD-D9DFC4DBC9BC}"/>
              </a:ext>
            </a:extLst>
          </p:cNvPr>
          <p:cNvSpPr txBox="1"/>
          <p:nvPr/>
        </p:nvSpPr>
        <p:spPr>
          <a:xfrm>
            <a:off x="548640" y="3206635"/>
            <a:ext cx="11103429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/>
              <a:t>Due to </a:t>
            </a:r>
            <a:r>
              <a:rPr lang="en-GB" b="1" dirty="0"/>
              <a:t>couplings</a:t>
            </a:r>
            <a:r>
              <a:rPr lang="en-GB" dirty="0"/>
              <a:t> between the two subsystems.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/>
              <a:t>Entanglement is more </a:t>
            </a:r>
            <a:r>
              <a:rPr lang="en-GB" b="1" dirty="0"/>
              <a:t>fragile</a:t>
            </a:r>
            <a:r>
              <a:rPr lang="en-GB" dirty="0"/>
              <a:t>; decays roughly twice as fast under open dynamics.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dirty="0"/>
              <a:t>Sensitive to </a:t>
            </a:r>
            <a:r>
              <a:rPr lang="en-GB" b="1" dirty="0"/>
              <a:t>initial conditions</a:t>
            </a:r>
            <a:r>
              <a:rPr lang="en-GB" dirty="0"/>
              <a:t>.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b="1" dirty="0"/>
              <a:t>Trade-off</a:t>
            </a:r>
            <a:r>
              <a:rPr lang="en-GB" dirty="0"/>
              <a:t> between the two resources.</a:t>
            </a:r>
          </a:p>
          <a:p>
            <a:pPr marL="285750" indent="-285750">
              <a:lnSpc>
                <a:spcPct val="200000"/>
              </a:lnSpc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GB" b="1" dirty="0"/>
              <a:t>Higher temperature </a:t>
            </a:r>
            <a:r>
              <a:rPr lang="en-GB" dirty="0"/>
              <a:t>environment/bath may yield </a:t>
            </a:r>
            <a:r>
              <a:rPr lang="en-GB" b="1" dirty="0"/>
              <a:t>residual</a:t>
            </a:r>
            <a:r>
              <a:rPr lang="en-GB" dirty="0"/>
              <a:t> entanglement/coherence.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50200-111C-57BF-49C0-F5372F64D254}"/>
              </a:ext>
            </a:extLst>
          </p:cNvPr>
          <p:cNvSpPr txBox="1"/>
          <p:nvPr/>
        </p:nvSpPr>
        <p:spPr>
          <a:xfrm>
            <a:off x="773430" y="1668693"/>
            <a:ext cx="10645140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How do entanglement and coherence manifest in TLS-QHO systems?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98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CE78B2-C14A-B2C0-271D-41E100DCD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DC9E-61C3-4977-9AC4-F5848949B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157" y="3038823"/>
            <a:ext cx="6373685" cy="780353"/>
          </a:xfrm>
        </p:spPr>
        <p:txBody>
          <a:bodyPr>
            <a:normAutofit/>
          </a:bodyPr>
          <a:lstStyle/>
          <a:p>
            <a:pPr algn="l"/>
            <a:r>
              <a:rPr lang="en-GB" sz="4800" b="1" dirty="0">
                <a:latin typeface="Arial Nova Light" panose="020B0304020202020204" pitchFamily="34" charset="0"/>
                <a:cs typeface="Arial" panose="020B060402020202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18837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61E3-D265-FE81-C6D7-D8A58D5E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Two-Level Systems Coupled to Harmonic Oscillators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40ED6-321B-015B-A821-B6C1B258E0C7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1CCD7E-B1C4-5653-812A-81C4268A1272}"/>
              </a:ext>
            </a:extLst>
          </p:cNvPr>
          <p:cNvSpPr txBox="1"/>
          <p:nvPr/>
        </p:nvSpPr>
        <p:spPr>
          <a:xfrm>
            <a:off x="3870037" y="1329975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Any system with two possible states: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A8E9B-E5FD-B8FC-7CCE-62C1E4340E9A}"/>
              </a:ext>
            </a:extLst>
          </p:cNvPr>
          <p:cNvSpPr txBox="1"/>
          <p:nvPr/>
        </p:nvSpPr>
        <p:spPr>
          <a:xfrm>
            <a:off x="3870036" y="2815943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system with spaced energy levels and a quantised energy spectrum:</a:t>
            </a:r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F83658DC-0B79-A212-89E8-13E5A74F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3" y="3942834"/>
            <a:ext cx="7239492" cy="2888783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1540936-233C-A14F-9B64-22AE7A50A24F}"/>
              </a:ext>
            </a:extLst>
          </p:cNvPr>
          <p:cNvSpPr/>
          <p:nvPr/>
        </p:nvSpPr>
        <p:spPr>
          <a:xfrm>
            <a:off x="789710" y="1413098"/>
            <a:ext cx="2198254" cy="859104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TLS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36E91C9-074F-EDBE-066F-40B40FB020FC}"/>
              </a:ext>
            </a:extLst>
          </p:cNvPr>
          <p:cNvSpPr/>
          <p:nvPr/>
        </p:nvSpPr>
        <p:spPr>
          <a:xfrm>
            <a:off x="789710" y="2834415"/>
            <a:ext cx="2198254" cy="859104"/>
          </a:xfrm>
          <a:prstGeom prst="homePlate">
            <a:avLst/>
          </a:prstGeom>
          <a:solidFill>
            <a:srgbClr val="381D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QHO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290D8-20F9-30C7-CEAA-E9A61017059E}"/>
              </a:ext>
            </a:extLst>
          </p:cNvPr>
          <p:cNvSpPr/>
          <p:nvPr/>
        </p:nvSpPr>
        <p:spPr>
          <a:xfrm>
            <a:off x="3211259" y="512404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CE9D7C-8B1E-831E-77BA-7B49D3C75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0" y="1812465"/>
            <a:ext cx="3084945" cy="5237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BF9153ED-8A50-4EB0-9236-0BB13E469DD7}"/>
              </a:ext>
            </a:extLst>
          </p:cNvPr>
          <p:cNvSpPr/>
          <p:nvPr/>
        </p:nvSpPr>
        <p:spPr>
          <a:xfrm>
            <a:off x="337127" y="1413098"/>
            <a:ext cx="346363" cy="3090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6A541-0C4E-2D72-ACF7-83229E3C73B2}"/>
              </a:ext>
            </a:extLst>
          </p:cNvPr>
          <p:cNvSpPr/>
          <p:nvPr/>
        </p:nvSpPr>
        <p:spPr>
          <a:xfrm>
            <a:off x="337127" y="2815943"/>
            <a:ext cx="346363" cy="3090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02FEDE-64AA-9A04-FC54-1BC6E60E43E9}"/>
              </a:ext>
            </a:extLst>
          </p:cNvPr>
          <p:cNvSpPr/>
          <p:nvPr/>
        </p:nvSpPr>
        <p:spPr>
          <a:xfrm>
            <a:off x="4127969" y="4511360"/>
            <a:ext cx="346363" cy="3090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53972E-BD6D-258F-D773-3403DA707625}"/>
              </a:ext>
            </a:extLst>
          </p:cNvPr>
          <p:cNvSpPr/>
          <p:nvPr/>
        </p:nvSpPr>
        <p:spPr>
          <a:xfrm>
            <a:off x="1034472" y="4511360"/>
            <a:ext cx="346363" cy="3090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BE72F1-795F-6DFD-12EB-8C7BCA301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750" y="3218122"/>
            <a:ext cx="2681350" cy="9570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8106047-3F72-607A-B792-A1E7BA0078A4}"/>
              </a:ext>
            </a:extLst>
          </p:cNvPr>
          <p:cNvSpPr/>
          <p:nvPr/>
        </p:nvSpPr>
        <p:spPr>
          <a:xfrm>
            <a:off x="4693920" y="4272071"/>
            <a:ext cx="1722120" cy="304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0" name="Picture 29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350BE978-DC32-7D31-7F1B-191DAE07C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62" y="5089734"/>
            <a:ext cx="4322665" cy="5949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516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25C4A-E49B-6D4D-C0B2-B36B9126A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279FB-BC32-9AC9-C964-DAC7425D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Quantum Resources: Entanglement and Coherence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B39CC-966F-B691-9132-8988EDB5F315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9E340-A6A5-71B8-AF4E-CBA3E4832E48}"/>
              </a:ext>
            </a:extLst>
          </p:cNvPr>
          <p:cNvSpPr txBox="1"/>
          <p:nvPr/>
        </p:nvSpPr>
        <p:spPr>
          <a:xfrm>
            <a:off x="3870035" y="4253239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Off-diagonal elements of the density matrix: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DA103231-B5B6-A88F-3726-FC544A6D0994}"/>
              </a:ext>
            </a:extLst>
          </p:cNvPr>
          <p:cNvSpPr/>
          <p:nvPr/>
        </p:nvSpPr>
        <p:spPr>
          <a:xfrm>
            <a:off x="789709" y="1976519"/>
            <a:ext cx="2498435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Entanglement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8BE44FFF-A4BF-DD68-B814-DCF4DE90F307}"/>
              </a:ext>
            </a:extLst>
          </p:cNvPr>
          <p:cNvSpPr/>
          <p:nvPr/>
        </p:nvSpPr>
        <p:spPr>
          <a:xfrm>
            <a:off x="789709" y="4338854"/>
            <a:ext cx="2498434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Coherence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19DAB0-2AE7-59B7-F5C5-B1A9BEE5B044}"/>
              </a:ext>
            </a:extLst>
          </p:cNvPr>
          <p:cNvSpPr/>
          <p:nvPr/>
        </p:nvSpPr>
        <p:spPr>
          <a:xfrm>
            <a:off x="5523345" y="49045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black and white symbol&#10;&#10;AI-generated content may be incorrect.">
            <a:extLst>
              <a:ext uri="{FF2B5EF4-FFF2-40B4-BE49-F238E27FC236}">
                <a16:creationId xmlns:a16="http://schemas.microsoft.com/office/drawing/2014/main" id="{34FE8A0C-AA96-3DC1-5585-DA0ED3D22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448" y="2310979"/>
            <a:ext cx="4762057" cy="1054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F35A9-499B-0292-EC5B-8BA1D9BC6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5"/>
          <a:stretch>
            <a:fillRect/>
          </a:stretch>
        </p:blipFill>
        <p:spPr>
          <a:xfrm>
            <a:off x="5470005" y="4689597"/>
            <a:ext cx="3715327" cy="16525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E07C3-5493-3889-BFA0-D3E3A44790D6}"/>
              </a:ext>
            </a:extLst>
          </p:cNvPr>
          <p:cNvSpPr txBox="1"/>
          <p:nvPr/>
        </p:nvSpPr>
        <p:spPr>
          <a:xfrm>
            <a:off x="3870036" y="1874621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Separability of a coupled system:</a:t>
            </a:r>
          </a:p>
        </p:txBody>
      </p:sp>
    </p:spTree>
    <p:extLst>
      <p:ext uri="{BB962C8B-B14F-4D97-AF65-F5344CB8AC3E}">
        <p14:creationId xmlns:p14="http://schemas.microsoft.com/office/powerpoint/2010/main" val="479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4128E-C777-9679-6C4F-DF23D2A57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21368-D33A-99ED-EF2B-596B961C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The Research Question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4D7E2A-4A12-25EC-C8C9-390A659AD063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F7183D-0A85-9F60-2108-CD09578B0520}"/>
              </a:ext>
            </a:extLst>
          </p:cNvPr>
          <p:cNvSpPr txBox="1"/>
          <p:nvPr/>
        </p:nvSpPr>
        <p:spPr>
          <a:xfrm>
            <a:off x="773430" y="2890391"/>
            <a:ext cx="10645140" cy="10772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How do entanglement and coherence manifest in TLS-QHO systems?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22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EF545-B66A-4CAB-D7A4-B2D0FB76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CA0A-4D18-BA3A-1A31-9F45D247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Methodology: Our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2D2AA-0CA8-BD42-283F-AD8B4EC19B55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C2E5-6BE1-13AF-0554-9BA8EB2A432E}"/>
              </a:ext>
            </a:extLst>
          </p:cNvPr>
          <p:cNvSpPr txBox="1"/>
          <p:nvPr/>
        </p:nvSpPr>
        <p:spPr>
          <a:xfrm>
            <a:off x="2981763" y="1325174"/>
            <a:ext cx="6593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TLS coupled to one mode of a QHO. Simple, well-known dynamics. 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CC46D-AA32-47C4-D4CF-CCBE9715A823}"/>
              </a:ext>
            </a:extLst>
          </p:cNvPr>
          <p:cNvSpPr txBox="1"/>
          <p:nvPr/>
        </p:nvSpPr>
        <p:spPr>
          <a:xfrm>
            <a:off x="2981763" y="3762192"/>
            <a:ext cx="832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effective TLS (dimer) , coupled to the molecular vibrations’ collective mode. More complex, intricate dynamics. 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01197A33-7947-65C1-309E-20A23FE14717}"/>
              </a:ext>
            </a:extLst>
          </p:cNvPr>
          <p:cNvSpPr/>
          <p:nvPr/>
        </p:nvSpPr>
        <p:spPr>
          <a:xfrm>
            <a:off x="426660" y="1422446"/>
            <a:ext cx="2198254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JCM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C7BF4BB5-0AD5-270E-006B-734911A1C0A5}"/>
              </a:ext>
            </a:extLst>
          </p:cNvPr>
          <p:cNvSpPr/>
          <p:nvPr/>
        </p:nvSpPr>
        <p:spPr>
          <a:xfrm>
            <a:off x="334383" y="3877208"/>
            <a:ext cx="2198254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EVM</a:t>
            </a:r>
          </a:p>
        </p:txBody>
      </p:sp>
      <p:pic>
        <p:nvPicPr>
          <p:cNvPr id="9" name="Picture 8" descr="A close-up of a text&#10;&#10;AI-generated content may be incorrect.">
            <a:extLst>
              <a:ext uri="{FF2B5EF4-FFF2-40B4-BE49-F238E27FC236}">
                <a16:creationId xmlns:a16="http://schemas.microsoft.com/office/drawing/2014/main" id="{DE0E1E8A-784D-1F8D-49A8-1A7E4A3D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06" y="4738898"/>
            <a:ext cx="5608495" cy="804718"/>
          </a:xfrm>
          <a:prstGeom prst="rect">
            <a:avLst/>
          </a:prstGeom>
        </p:spPr>
      </p:pic>
      <p:pic>
        <p:nvPicPr>
          <p:cNvPr id="12" name="Picture 11" descr="A black and white image of a smiley face&#10;&#10;AI-generated content may be incorrect.">
            <a:extLst>
              <a:ext uri="{FF2B5EF4-FFF2-40B4-BE49-F238E27FC236}">
                <a16:creationId xmlns:a16="http://schemas.microsoft.com/office/drawing/2014/main" id="{A0BFA533-A81F-CB86-C920-5F4481829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109" y="2261450"/>
            <a:ext cx="5318975" cy="7898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46683F-4052-910C-D7FF-2C6B51C95576}"/>
              </a:ext>
            </a:extLst>
          </p:cNvPr>
          <p:cNvSpPr/>
          <p:nvPr/>
        </p:nvSpPr>
        <p:spPr>
          <a:xfrm>
            <a:off x="4337190" y="2275458"/>
            <a:ext cx="779172" cy="77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43FE98-70A7-9544-1F8D-EA8A521AC0BA}"/>
              </a:ext>
            </a:extLst>
          </p:cNvPr>
          <p:cNvSpPr/>
          <p:nvPr/>
        </p:nvSpPr>
        <p:spPr>
          <a:xfrm>
            <a:off x="5360049" y="2271326"/>
            <a:ext cx="1644908" cy="770075"/>
          </a:xfrm>
          <a:prstGeom prst="rect">
            <a:avLst/>
          </a:prstGeom>
          <a:noFill/>
          <a:ln>
            <a:solidFill>
              <a:srgbClr val="381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59C96-7A92-D0E0-DB84-70D88DC208FE}"/>
              </a:ext>
            </a:extLst>
          </p:cNvPr>
          <p:cNvSpPr/>
          <p:nvPr/>
        </p:nvSpPr>
        <p:spPr>
          <a:xfrm>
            <a:off x="4237883" y="4758491"/>
            <a:ext cx="1424618" cy="77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7DFD12-22D7-D972-2F57-C665ADDA6C4C}"/>
              </a:ext>
            </a:extLst>
          </p:cNvPr>
          <p:cNvSpPr/>
          <p:nvPr/>
        </p:nvSpPr>
        <p:spPr>
          <a:xfrm>
            <a:off x="5904164" y="4762750"/>
            <a:ext cx="1012371" cy="770075"/>
          </a:xfrm>
          <a:prstGeom prst="rect">
            <a:avLst/>
          </a:prstGeom>
          <a:noFill/>
          <a:ln>
            <a:solidFill>
              <a:srgbClr val="381D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823234-C370-4AF5-430D-2E768C28770B}"/>
              </a:ext>
            </a:extLst>
          </p:cNvPr>
          <p:cNvSpPr/>
          <p:nvPr/>
        </p:nvSpPr>
        <p:spPr>
          <a:xfrm>
            <a:off x="7252315" y="2281200"/>
            <a:ext cx="1644908" cy="77007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05CAE4-CE0A-4454-8E2C-214678345FB2}"/>
              </a:ext>
            </a:extLst>
          </p:cNvPr>
          <p:cNvSpPr/>
          <p:nvPr/>
        </p:nvSpPr>
        <p:spPr>
          <a:xfrm>
            <a:off x="7168621" y="4767010"/>
            <a:ext cx="1846180" cy="770075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 descr="A diagram of a physics experiment&#10;&#10;AI-generated content may be incorrect.">
            <a:extLst>
              <a:ext uri="{FF2B5EF4-FFF2-40B4-BE49-F238E27FC236}">
                <a16:creationId xmlns:a16="http://schemas.microsoft.com/office/drawing/2014/main" id="{B8314AAC-A036-52B2-F85C-B0E1818D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77" y="1402030"/>
            <a:ext cx="1786193" cy="23601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3" name="Picture 32" descr="A close-up of a dna molecule&#10;&#10;AI-generated content may be incorrect.">
            <a:extLst>
              <a:ext uri="{FF2B5EF4-FFF2-40B4-BE49-F238E27FC236}">
                <a16:creationId xmlns:a16="http://schemas.microsoft.com/office/drawing/2014/main" id="{0DA5CDD6-2B78-0423-E9AE-39DD6D7CD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44" y="4446946"/>
            <a:ext cx="2403237" cy="18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 animBg="1"/>
      <p:bldP spid="15" grpId="0" animBg="1"/>
      <p:bldP spid="13" grpId="0" animBg="1"/>
      <p:bldP spid="17" grpId="0" animBg="1"/>
      <p:bldP spid="18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F4E89-444F-882C-620C-5E1B1584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4B6E-CA04-2F80-8D50-3303968A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Methodology: State 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43AA2-90DA-CBBD-470E-3523E39F7D5A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AED24-B007-E70F-4332-70BDC9A31284}"/>
              </a:ext>
            </a:extLst>
          </p:cNvPr>
          <p:cNvSpPr txBox="1"/>
          <p:nvPr/>
        </p:nvSpPr>
        <p:spPr>
          <a:xfrm>
            <a:off x="3870035" y="3176662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Includes the effects of the environment in the total system.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58E0499F-6868-1728-BB60-2D02156BCBF6}"/>
              </a:ext>
            </a:extLst>
          </p:cNvPr>
          <p:cNvSpPr/>
          <p:nvPr/>
        </p:nvSpPr>
        <p:spPr>
          <a:xfrm>
            <a:off x="789708" y="1680685"/>
            <a:ext cx="2498435" cy="859104"/>
          </a:xfrm>
          <a:prstGeom prst="homePlate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Closed 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F12AF24-7E2C-6459-4E34-2FC9FF68B8C7}"/>
              </a:ext>
            </a:extLst>
          </p:cNvPr>
          <p:cNvSpPr/>
          <p:nvPr/>
        </p:nvSpPr>
        <p:spPr>
          <a:xfrm>
            <a:off x="789709" y="3279674"/>
            <a:ext cx="2498434" cy="859104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 w="222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3D68A-A14D-49BA-F0BD-E44142B862EE}"/>
              </a:ext>
            </a:extLst>
          </p:cNvPr>
          <p:cNvSpPr txBox="1"/>
          <p:nvPr/>
        </p:nvSpPr>
        <p:spPr>
          <a:xfrm>
            <a:off x="3870036" y="1634328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Ignores the environment surrounding the system.</a:t>
            </a:r>
          </a:p>
        </p:txBody>
      </p:sp>
      <p:pic>
        <p:nvPicPr>
          <p:cNvPr id="6" name="Picture 5" descr="A group of black symbols&#10;&#10;AI-generated content may be incorrect.">
            <a:extLst>
              <a:ext uri="{FF2B5EF4-FFF2-40B4-BE49-F238E27FC236}">
                <a16:creationId xmlns:a16="http://schemas.microsoft.com/office/drawing/2014/main" id="{B09D892B-7FCE-CA39-102A-2F9DBC8E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35" y="2174779"/>
            <a:ext cx="3940465" cy="635805"/>
          </a:xfrm>
          <a:prstGeom prst="rect">
            <a:avLst/>
          </a:prstGeom>
        </p:spPr>
      </p:pic>
      <p:pic>
        <p:nvPicPr>
          <p:cNvPr id="10" name="Picture 9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29052ACE-8695-48D3-6037-F8FDE0164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06" y="2126602"/>
            <a:ext cx="2498434" cy="73215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AFE049-5078-D1E4-F93E-CDE78A5BBF39}"/>
              </a:ext>
            </a:extLst>
          </p:cNvPr>
          <p:cNvCxnSpPr/>
          <p:nvPr/>
        </p:nvCxnSpPr>
        <p:spPr>
          <a:xfrm>
            <a:off x="7901940" y="2492680"/>
            <a:ext cx="7162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1917D-93A0-DCB2-6C23-E837D1F26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40054"/>
            <a:ext cx="7894320" cy="868286"/>
          </a:xfrm>
          <a:prstGeom prst="rect">
            <a:avLst/>
          </a:prstGeom>
        </p:spPr>
      </p:pic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DB359D42-640A-41D8-131F-838D8345687D}"/>
              </a:ext>
            </a:extLst>
          </p:cNvPr>
          <p:cNvSpPr/>
          <p:nvPr/>
        </p:nvSpPr>
        <p:spPr>
          <a:xfrm>
            <a:off x="7169958" y="4006188"/>
            <a:ext cx="419562" cy="504293"/>
          </a:xfrm>
          <a:prstGeom prst="borderCallout2">
            <a:avLst>
              <a:gd name="adj1" fmla="val 18750"/>
              <a:gd name="adj2" fmla="val -8333"/>
              <a:gd name="adj3" fmla="val 18749"/>
              <a:gd name="adj4" fmla="val -33013"/>
              <a:gd name="adj5" fmla="val 148765"/>
              <a:gd name="adj6" fmla="val -32138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BDB23CEA-B514-3097-3637-91FE42FC9A92}"/>
              </a:ext>
            </a:extLst>
          </p:cNvPr>
          <p:cNvSpPr/>
          <p:nvPr/>
        </p:nvSpPr>
        <p:spPr>
          <a:xfrm>
            <a:off x="11094720" y="4022051"/>
            <a:ext cx="205740" cy="367070"/>
          </a:xfrm>
          <a:prstGeom prst="borderCallout2">
            <a:avLst>
              <a:gd name="adj1" fmla="val 18750"/>
              <a:gd name="adj2" fmla="val -8333"/>
              <a:gd name="adj3" fmla="val 18961"/>
              <a:gd name="adj4" fmla="val -72080"/>
              <a:gd name="adj5" fmla="val -43701"/>
              <a:gd name="adj6" fmla="val -71380"/>
            </a:avLst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27A78E-A63D-8764-D285-EE5AC8B85DFE}"/>
              </a:ext>
            </a:extLst>
          </p:cNvPr>
          <p:cNvSpPr txBox="1"/>
          <p:nvPr/>
        </p:nvSpPr>
        <p:spPr>
          <a:xfrm>
            <a:off x="6560820" y="4743669"/>
            <a:ext cx="1272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Decay operators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477415-2801-9F6D-41B9-135983EAEC15}"/>
              </a:ext>
            </a:extLst>
          </p:cNvPr>
          <p:cNvSpPr txBox="1"/>
          <p:nvPr/>
        </p:nvSpPr>
        <p:spPr>
          <a:xfrm>
            <a:off x="10664190" y="3420046"/>
            <a:ext cx="1272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Liouvillian superoperator</a:t>
            </a:r>
          </a:p>
        </p:txBody>
      </p:sp>
      <p:pic>
        <p:nvPicPr>
          <p:cNvPr id="24" name="Picture 23" descr="A diagram of a system&#10;&#10;AI-generated content may be incorrect.">
            <a:extLst>
              <a:ext uri="{FF2B5EF4-FFF2-40B4-BE49-F238E27FC236}">
                <a16:creationId xmlns:a16="http://schemas.microsoft.com/office/drawing/2014/main" id="{E49820DE-6E74-15B1-07D1-A956E00D2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3" y="3883824"/>
            <a:ext cx="3129697" cy="301478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03CD7E-871D-183F-F6BC-E951B92CEA9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205549" y="4874474"/>
            <a:ext cx="13552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79A1CB9-3653-DA05-C73C-DD10574A92F2}"/>
              </a:ext>
            </a:extLst>
          </p:cNvPr>
          <p:cNvCxnSpPr>
            <a:cxnSpLocks/>
          </p:cNvCxnSpPr>
          <p:nvPr/>
        </p:nvCxnSpPr>
        <p:spPr>
          <a:xfrm flipH="1">
            <a:off x="7761514" y="4878977"/>
            <a:ext cx="15980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D57726D-1696-BEB7-0BB6-151B1E46C334}"/>
              </a:ext>
            </a:extLst>
          </p:cNvPr>
          <p:cNvCxnSpPr>
            <a:cxnSpLocks/>
          </p:cNvCxnSpPr>
          <p:nvPr/>
        </p:nvCxnSpPr>
        <p:spPr>
          <a:xfrm>
            <a:off x="5205550" y="4874474"/>
            <a:ext cx="0" cy="435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247273-E7ED-E226-B94C-CD4EE71CAE31}"/>
              </a:ext>
            </a:extLst>
          </p:cNvPr>
          <p:cNvCxnSpPr>
            <a:cxnSpLocks/>
          </p:cNvCxnSpPr>
          <p:nvPr/>
        </p:nvCxnSpPr>
        <p:spPr>
          <a:xfrm>
            <a:off x="9359538" y="4874474"/>
            <a:ext cx="0" cy="435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6EFA59D-C94C-C1D4-C4E3-9F9912A3BE00}"/>
              </a:ext>
            </a:extLst>
          </p:cNvPr>
          <p:cNvSpPr txBox="1"/>
          <p:nvPr/>
        </p:nvSpPr>
        <p:spPr>
          <a:xfrm>
            <a:off x="3664676" y="5391292"/>
            <a:ext cx="308174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Spontaneous Atomic Emission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D62520-C5FC-9F66-A074-B2519A6087A7}"/>
              </a:ext>
            </a:extLst>
          </p:cNvPr>
          <p:cNvSpPr txBox="1"/>
          <p:nvPr/>
        </p:nvSpPr>
        <p:spPr>
          <a:xfrm>
            <a:off x="7162802" y="5391292"/>
            <a:ext cx="440653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Thermal Dissipation (Temperature dependent)</a:t>
            </a:r>
          </a:p>
        </p:txBody>
      </p:sp>
    </p:spTree>
    <p:extLst>
      <p:ext uri="{BB962C8B-B14F-4D97-AF65-F5344CB8AC3E}">
        <p14:creationId xmlns:p14="http://schemas.microsoft.com/office/powerpoint/2010/main" val="39684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1" grpId="0"/>
      <p:bldP spid="19" grpId="0" animBg="1"/>
      <p:bldP spid="20" grpId="0" animBg="1"/>
      <p:bldP spid="21" grpId="0"/>
      <p:bldP spid="22" grpId="0"/>
      <p:bldP spid="63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1153C-640B-F554-BEAD-06A1E6147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9EAB-0D0C-75F3-F8BF-EFBFCB05F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Methodology: Initial Conditions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FDDC3-8125-0563-2257-0D51093751CF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6E69AC9A-3D04-BFD7-119B-5C4FF7889392}"/>
              </a:ext>
            </a:extLst>
          </p:cNvPr>
          <p:cNvSpPr/>
          <p:nvPr/>
        </p:nvSpPr>
        <p:spPr>
          <a:xfrm>
            <a:off x="789708" y="1680685"/>
            <a:ext cx="2498435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Case 1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AD3EF913-FB55-D693-F91A-7AFB0E389011}"/>
              </a:ext>
            </a:extLst>
          </p:cNvPr>
          <p:cNvSpPr/>
          <p:nvPr/>
        </p:nvSpPr>
        <p:spPr>
          <a:xfrm>
            <a:off x="789709" y="4130251"/>
            <a:ext cx="2498434" cy="859104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Case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A1C8DA-91BA-BE13-078A-CB046DDE42EA}"/>
              </a:ext>
            </a:extLst>
          </p:cNvPr>
          <p:cNvSpPr txBox="1"/>
          <p:nvPr/>
        </p:nvSpPr>
        <p:spPr>
          <a:xfrm>
            <a:off x="3870036" y="1680685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subsystem superpositions.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81BD2-E4B1-33E5-C414-E4EC5A11181B}"/>
              </a:ext>
            </a:extLst>
          </p:cNvPr>
          <p:cNvSpPr txBox="1"/>
          <p:nvPr/>
        </p:nvSpPr>
        <p:spPr>
          <a:xfrm>
            <a:off x="3870036" y="4130251"/>
            <a:ext cx="832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Superposition in the TLS subsystem, none in the QHO.</a:t>
            </a:r>
          </a:p>
        </p:txBody>
      </p:sp>
      <p:pic>
        <p:nvPicPr>
          <p:cNvPr id="7" name="Picture 6" descr="A black arrow with a white background&#10;&#10;AI-generated content may be incorrect.">
            <a:extLst>
              <a:ext uri="{FF2B5EF4-FFF2-40B4-BE49-F238E27FC236}">
                <a16:creationId xmlns:a16="http://schemas.microsoft.com/office/drawing/2014/main" id="{36A2C759-7A4E-6315-CAEB-FC677F3CD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37" y="2388914"/>
            <a:ext cx="3628044" cy="536003"/>
          </a:xfrm>
          <a:prstGeom prst="rect">
            <a:avLst/>
          </a:prstGeom>
        </p:spPr>
      </p:pic>
      <p:pic>
        <p:nvPicPr>
          <p:cNvPr id="12" name="Picture 11" descr="A number and symbols on a white background&#10;&#10;AI-generated content may be incorrect.">
            <a:extLst>
              <a:ext uri="{FF2B5EF4-FFF2-40B4-BE49-F238E27FC236}">
                <a16:creationId xmlns:a16="http://schemas.microsoft.com/office/drawing/2014/main" id="{863258AC-D5C2-64B6-1EC5-B4932F9AC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19" y="4803716"/>
            <a:ext cx="6155707" cy="9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D2195-FA52-2CDC-D117-662DB18C4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971B-476D-7AEF-D44E-787B00EB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Methodology: Measures of Entanglement, Coherence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A32D23-B7D4-2887-0C68-FE17629374D8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D9113-10A7-05BB-BD09-DA47F55BB50E}"/>
              </a:ext>
            </a:extLst>
          </p:cNvPr>
          <p:cNvSpPr/>
          <p:nvPr/>
        </p:nvSpPr>
        <p:spPr>
          <a:xfrm>
            <a:off x="5523345" y="4904509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779360-44F8-FDDE-B97F-E5D2C78B0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309879"/>
              </p:ext>
            </p:extLst>
          </p:nvPr>
        </p:nvGraphicFramePr>
        <p:xfrm>
          <a:off x="1432923" y="2248019"/>
          <a:ext cx="9326154" cy="29509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8718">
                  <a:extLst>
                    <a:ext uri="{9D8B030D-6E8A-4147-A177-3AD203B41FA5}">
                      <a16:colId xmlns:a16="http://schemas.microsoft.com/office/drawing/2014/main" val="3918042151"/>
                    </a:ext>
                  </a:extLst>
                </a:gridCol>
                <a:gridCol w="3108718">
                  <a:extLst>
                    <a:ext uri="{9D8B030D-6E8A-4147-A177-3AD203B41FA5}">
                      <a16:colId xmlns:a16="http://schemas.microsoft.com/office/drawing/2014/main" val="1338047126"/>
                    </a:ext>
                  </a:extLst>
                </a:gridCol>
                <a:gridCol w="3108718">
                  <a:extLst>
                    <a:ext uri="{9D8B030D-6E8A-4147-A177-3AD203B41FA5}">
                      <a16:colId xmlns:a16="http://schemas.microsoft.com/office/drawing/2014/main" val="308608108"/>
                    </a:ext>
                  </a:extLst>
                </a:gridCol>
              </a:tblGrid>
              <a:tr h="983666">
                <a:tc>
                  <a:txBody>
                    <a:bodyPr/>
                    <a:lstStyle/>
                    <a:p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Entanglement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Coherence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674597"/>
                  </a:ext>
                </a:extLst>
              </a:tr>
              <a:tr h="983666">
                <a:tc>
                  <a:txBody>
                    <a:bodyPr/>
                    <a:lstStyle/>
                    <a:p>
                      <a:r>
                        <a:rPr lang="en-GB" b="1" dirty="0"/>
                        <a:t>Closed Evolution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Von Neumann Entropy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Relative Entropy of Coherence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709655"/>
                  </a:ext>
                </a:extLst>
              </a:tr>
              <a:tr h="983666">
                <a:tc>
                  <a:txBody>
                    <a:bodyPr/>
                    <a:lstStyle/>
                    <a:p>
                      <a:r>
                        <a:rPr lang="en-GB" b="1" dirty="0"/>
                        <a:t>Open Evolution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Negativity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Relative Entropy of Coherence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76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44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F4E9-F1ED-5543-03AC-3851ECF4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BECA-4C5D-FE94-1D68-5D306AE0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036"/>
            <a:ext cx="12192000" cy="73400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JCM: Closed Evolution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6416C9-851B-006C-223E-D412C2F6FC5B}"/>
              </a:ext>
            </a:extLst>
          </p:cNvPr>
          <p:cNvSpPr/>
          <p:nvPr/>
        </p:nvSpPr>
        <p:spPr>
          <a:xfrm>
            <a:off x="0" y="1048037"/>
            <a:ext cx="12192000" cy="97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65360A-337B-A1B4-0F56-ACACC414A8BE}"/>
              </a:ext>
            </a:extLst>
          </p:cNvPr>
          <p:cNvSpPr/>
          <p:nvPr/>
        </p:nvSpPr>
        <p:spPr>
          <a:xfrm>
            <a:off x="5523345" y="5139637"/>
            <a:ext cx="1089891" cy="70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graph of a diagram&#10;&#10;AI-generated content may be incorrect.">
            <a:extLst>
              <a:ext uri="{FF2B5EF4-FFF2-40B4-BE49-F238E27FC236}">
                <a16:creationId xmlns:a16="http://schemas.microsoft.com/office/drawing/2014/main" id="{8576E344-2C5C-AA8A-94FB-37F21C74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62" y="1655352"/>
            <a:ext cx="3173813" cy="2364390"/>
          </a:xfrm>
          <a:prstGeom prst="rect">
            <a:avLst/>
          </a:prstGeom>
        </p:spPr>
      </p:pic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8C444AD0-9534-CB01-DC62-9A04BDCEA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511" y="4326378"/>
            <a:ext cx="3164038" cy="2357108"/>
          </a:xfrm>
          <a:prstGeom prst="rect">
            <a:avLst/>
          </a:prstGeom>
        </p:spPr>
      </p:pic>
      <p:pic>
        <p:nvPicPr>
          <p:cNvPr id="9" name="Picture 8" descr="A graph of a graph of a number of atomic states&#10;&#10;AI-generated content may be incorrect.">
            <a:extLst>
              <a:ext uri="{FF2B5EF4-FFF2-40B4-BE49-F238E27FC236}">
                <a16:creationId xmlns:a16="http://schemas.microsoft.com/office/drawing/2014/main" id="{F4932A85-F472-AECE-9CE0-30E9B3AC4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93" y="1655352"/>
            <a:ext cx="3172986" cy="2363774"/>
          </a:xfrm>
          <a:prstGeom prst="rect">
            <a:avLst/>
          </a:prstGeom>
        </p:spPr>
      </p:pic>
      <p:pic>
        <p:nvPicPr>
          <p:cNvPr id="11" name="Picture 10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03FEF063-414A-17F7-AA45-DA26320E9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91" y="4326378"/>
            <a:ext cx="3172988" cy="2363774"/>
          </a:xfrm>
          <a:prstGeom prst="rect">
            <a:avLst/>
          </a:prstGeom>
        </p:spPr>
      </p:pic>
      <p:pic>
        <p:nvPicPr>
          <p:cNvPr id="13" name="Picture 12" descr="A graph of a wave&#10;&#10;AI-generated content may be incorrect.">
            <a:extLst>
              <a:ext uri="{FF2B5EF4-FFF2-40B4-BE49-F238E27FC236}">
                <a16:creationId xmlns:a16="http://schemas.microsoft.com/office/drawing/2014/main" id="{2D127C4C-5AB4-02C3-0FDD-DAB09BA1F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049" y="1655352"/>
            <a:ext cx="3173814" cy="2364390"/>
          </a:xfrm>
          <a:prstGeom prst="rect">
            <a:avLst/>
          </a:prstGeom>
        </p:spPr>
      </p:pic>
      <p:pic>
        <p:nvPicPr>
          <p:cNvPr id="15" name="Picture 14" descr="A graph of a wave&#10;&#10;AI-generated content may be incorrect.">
            <a:extLst>
              <a:ext uri="{FF2B5EF4-FFF2-40B4-BE49-F238E27FC236}">
                <a16:creationId xmlns:a16="http://schemas.microsoft.com/office/drawing/2014/main" id="{D2BDF3A3-255E-65A3-7022-A2343BA15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77" y="4319847"/>
            <a:ext cx="3172986" cy="23637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E1A4C8-857D-14B0-5310-481DED7B9706}"/>
              </a:ext>
            </a:extLst>
          </p:cNvPr>
          <p:cNvSpPr txBox="1"/>
          <p:nvPr/>
        </p:nvSpPr>
        <p:spPr>
          <a:xfrm>
            <a:off x="137160" y="1655352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1: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5C05C-0954-D222-734F-C5124DE01A73}"/>
              </a:ext>
            </a:extLst>
          </p:cNvPr>
          <p:cNvSpPr txBox="1"/>
          <p:nvPr/>
        </p:nvSpPr>
        <p:spPr>
          <a:xfrm>
            <a:off x="137160" y="4326378"/>
            <a:ext cx="107768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2: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DE94C76-2CAA-0F22-B212-819C4397E810}"/>
              </a:ext>
            </a:extLst>
          </p:cNvPr>
          <p:cNvCxnSpPr>
            <a:cxnSpLocks/>
          </p:cNvCxnSpPr>
          <p:nvPr/>
        </p:nvCxnSpPr>
        <p:spPr>
          <a:xfrm>
            <a:off x="209008" y="4095206"/>
            <a:ext cx="11456129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  <a:alpha val="2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5127A0-ED28-7874-5E68-4F18AE7567F2}"/>
              </a:ext>
            </a:extLst>
          </p:cNvPr>
          <p:cNvCxnSpPr>
            <a:cxnSpLocks/>
          </p:cNvCxnSpPr>
          <p:nvPr/>
        </p:nvCxnSpPr>
        <p:spPr>
          <a:xfrm>
            <a:off x="9342783" y="3650974"/>
            <a:ext cx="0" cy="368152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80F905-93A6-EF68-6F2B-60642824A1E9}"/>
              </a:ext>
            </a:extLst>
          </p:cNvPr>
          <p:cNvSpPr txBox="1"/>
          <p:nvPr/>
        </p:nvSpPr>
        <p:spPr>
          <a:xfrm>
            <a:off x="8801440" y="3974507"/>
            <a:ext cx="2054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No coherence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BFA894-071A-D067-C2BD-B4D9B073E6C5}"/>
              </a:ext>
            </a:extLst>
          </p:cNvPr>
          <p:cNvSpPr/>
          <p:nvPr/>
        </p:nvSpPr>
        <p:spPr>
          <a:xfrm>
            <a:off x="8595210" y="1695623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9FA4B3-BF4C-A8B2-D75A-9A4E0996D9F0}"/>
              </a:ext>
            </a:extLst>
          </p:cNvPr>
          <p:cNvSpPr/>
          <p:nvPr/>
        </p:nvSpPr>
        <p:spPr>
          <a:xfrm>
            <a:off x="5140526" y="1716938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5AB49-93EF-9463-AAA5-ADE53B84F65F}"/>
              </a:ext>
            </a:extLst>
          </p:cNvPr>
          <p:cNvSpPr/>
          <p:nvPr/>
        </p:nvSpPr>
        <p:spPr>
          <a:xfrm>
            <a:off x="5205844" y="4363228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1A245F-895E-CFBB-916C-6DAFDDC0D114}"/>
              </a:ext>
            </a:extLst>
          </p:cNvPr>
          <p:cNvSpPr/>
          <p:nvPr/>
        </p:nvSpPr>
        <p:spPr>
          <a:xfrm>
            <a:off x="8613369" y="4448599"/>
            <a:ext cx="240378" cy="1623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9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/>
      <p:bldP spid="14" grpId="0" animBg="1"/>
      <p:bldP spid="19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324</Words>
  <Application>Microsoft Office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Arial Nova Light</vt:lpstr>
      <vt:lpstr>Wingdings</vt:lpstr>
      <vt:lpstr>Office Theme</vt:lpstr>
      <vt:lpstr>Quantum Resources in Two-Level Systems Coupled to Harmonic Oscillators</vt:lpstr>
      <vt:lpstr>Two-Level Systems Coupled to Harmonic Oscillators</vt:lpstr>
      <vt:lpstr>Quantum Resources: Entanglement and Coherence</vt:lpstr>
      <vt:lpstr>The Research Question</vt:lpstr>
      <vt:lpstr>Methodology: Our Models</vt:lpstr>
      <vt:lpstr>Methodology: State Evolution</vt:lpstr>
      <vt:lpstr>Methodology: Initial Conditions</vt:lpstr>
      <vt:lpstr>Methodology: Measures of Entanglement, Coherence</vt:lpstr>
      <vt:lpstr>JCM: Closed Evolution</vt:lpstr>
      <vt:lpstr>JCM: Open Evolution (Spontaneous Emission Only)</vt:lpstr>
      <vt:lpstr>EVM: Closed Evolution</vt:lpstr>
      <vt:lpstr>EVM: Open Evolution</vt:lpstr>
      <vt:lpstr>Conclusion and Outlook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Adeya, Rowan</dc:creator>
  <cp:lastModifiedBy>Adeya, Rowan</cp:lastModifiedBy>
  <cp:revision>2</cp:revision>
  <dcterms:created xsi:type="dcterms:W3CDTF">2025-09-04T08:37:27Z</dcterms:created>
  <dcterms:modified xsi:type="dcterms:W3CDTF">2025-09-05T08:34:04Z</dcterms:modified>
</cp:coreProperties>
</file>